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3" r:id="rId12"/>
    <p:sldId id="287" r:id="rId13"/>
    <p:sldId id="280" r:id="rId14"/>
    <p:sldId id="281" r:id="rId15"/>
    <p:sldId id="283" r:id="rId16"/>
    <p:sldId id="276" r:id="rId17"/>
    <p:sldId id="278" r:id="rId18"/>
    <p:sldId id="292" r:id="rId19"/>
    <p:sldId id="291" r:id="rId20"/>
    <p:sldId id="293" r:id="rId21"/>
    <p:sldId id="294" r:id="rId22"/>
    <p:sldId id="295" r:id="rId23"/>
    <p:sldId id="270" r:id="rId24"/>
    <p:sldId id="272" r:id="rId25"/>
    <p:sldId id="263" r:id="rId26"/>
    <p:sldId id="296" r:id="rId27"/>
    <p:sldId id="297" r:id="rId28"/>
    <p:sldId id="26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8" autoAdjust="0"/>
    <p:restoredTop sz="94660"/>
  </p:normalViewPr>
  <p:slideViewPr>
    <p:cSldViewPr snapToGrid="0">
      <p:cViewPr>
        <p:scale>
          <a:sx n="70" d="100"/>
          <a:sy n="70" d="100"/>
        </p:scale>
        <p:origin x="115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CB753-B0F0-5048-80A8-B350AF4DBCA1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E6B8-423E-4B4A-84C8-18318910E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5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98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4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94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3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11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59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2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8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1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2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2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3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2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0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powerbi.com/groups/me/reports/a79f7d6a-fa74-4471-9373-ee92b302ae12/" TargetMode="External"/><Relationship Id="rId3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powerbi.com/groups/me/reports/e541eb1b-3de6-47c8-9f5f-613da560e38b/ReportSection1" TargetMode="External"/><Relationship Id="rId3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powerbi.com/groups/me/reports/a79f7d6a-fa74-4471-9373-ee92b302ae12/ReportSection" TargetMode="External"/><Relationship Id="rId3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Arial Narrow" panose="020B0606020202030204" pitchFamily="34" charset="0"/>
              </a:rPr>
              <a:t>INFO 6210 DATA MANAGEMENT AND  DATABASE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4269645"/>
            <a:ext cx="6987645" cy="138853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b="1" dirty="0"/>
              <a:t>Team 3</a:t>
            </a:r>
          </a:p>
          <a:p>
            <a:pPr algn="ctr"/>
            <a:r>
              <a:rPr lang="en-US" dirty="0"/>
              <a:t>Members:</a:t>
            </a:r>
          </a:p>
          <a:p>
            <a:pPr algn="ctr"/>
            <a:r>
              <a:rPr lang="en-US" dirty="0"/>
              <a:t>Richa Bhatia</a:t>
            </a:r>
          </a:p>
          <a:p>
            <a:pPr algn="ctr"/>
            <a:r>
              <a:rPr lang="en-US" dirty="0"/>
              <a:t>Sanket Kumar</a:t>
            </a:r>
          </a:p>
          <a:p>
            <a:pPr algn="ctr"/>
            <a:r>
              <a:rPr lang="en-US" dirty="0"/>
              <a:t>Virag Zaveri</a:t>
            </a:r>
          </a:p>
        </p:txBody>
      </p:sp>
    </p:spTree>
    <p:extLst>
      <p:ext uri="{BB962C8B-B14F-4D97-AF65-F5344CB8AC3E}">
        <p14:creationId xmlns:p14="http://schemas.microsoft.com/office/powerpoint/2010/main" val="405957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2" y="2066544"/>
            <a:ext cx="8997696" cy="41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 TABLE </a:t>
            </a:r>
            <a:r>
              <a:rPr lang="en-US" dirty="0" smtClean="0"/>
              <a:t>City</a:t>
            </a:r>
          </a:p>
          <a:p>
            <a:r>
              <a:rPr lang="en-US" dirty="0" smtClean="0"/>
              <a:t>ADD </a:t>
            </a:r>
            <a:r>
              <a:rPr lang="en-US" dirty="0"/>
              <a:t>CONSTRAINT </a:t>
            </a:r>
            <a:r>
              <a:rPr lang="en-US" dirty="0" err="1"/>
              <a:t>City_NoDuplicateValues</a:t>
            </a:r>
            <a:r>
              <a:rPr lang="en-US" dirty="0"/>
              <a:t> UNIQUE (</a:t>
            </a:r>
            <a:r>
              <a:rPr lang="en-US" dirty="0" err="1"/>
              <a:t>CityName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ALTER </a:t>
            </a:r>
            <a:r>
              <a:rPr lang="en-US" dirty="0"/>
              <a:t>TABLE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ADD </a:t>
            </a:r>
            <a:r>
              <a:rPr lang="en-US" dirty="0"/>
              <a:t>CONSTRAINT </a:t>
            </a:r>
            <a:r>
              <a:rPr lang="en-US" dirty="0" err="1"/>
              <a:t>State_NoDuplicateValues</a:t>
            </a:r>
            <a:r>
              <a:rPr lang="en-US" dirty="0"/>
              <a:t> UNIQUE (</a:t>
            </a:r>
            <a:r>
              <a:rPr lang="en-US" dirty="0" err="1"/>
              <a:t>StateName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872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12" y="2011680"/>
            <a:ext cx="940003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599" y="338328"/>
            <a:ext cx="10018713" cy="1752599"/>
          </a:xfrm>
        </p:spPr>
        <p:txBody>
          <a:bodyPr/>
          <a:lstStyle/>
          <a:p>
            <a:r>
              <a:rPr lang="en-US" dirty="0" smtClean="0"/>
              <a:t>Stored Procedure - Hotels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13" y="1825518"/>
            <a:ext cx="9515812" cy="47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48056"/>
            <a:ext cx="10018713" cy="1752599"/>
          </a:xfrm>
        </p:spPr>
        <p:txBody>
          <a:bodyPr/>
          <a:lstStyle/>
          <a:p>
            <a:r>
              <a:rPr lang="en-US" dirty="0" smtClean="0"/>
              <a:t>Stored Procedure - Flight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60" y="1882420"/>
            <a:ext cx="9281995" cy="47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02920"/>
            <a:ext cx="10018713" cy="1752599"/>
          </a:xfrm>
        </p:spPr>
        <p:txBody>
          <a:bodyPr/>
          <a:lstStyle/>
          <a:p>
            <a:r>
              <a:rPr lang="en-US" dirty="0" smtClean="0"/>
              <a:t>Stored Procedure - Bus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4" y="1982906"/>
            <a:ext cx="9052560" cy="45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4289"/>
            <a:ext cx="10018713" cy="1752599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Booked Buses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35" y="1599416"/>
            <a:ext cx="9355889" cy="45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9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871" y="320040"/>
            <a:ext cx="10018713" cy="1752599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Booked Cars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70" y="1850960"/>
            <a:ext cx="8027913" cy="46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159" y="246888"/>
            <a:ext cx="10018713" cy="1752599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Booked Hotels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49" y="1505711"/>
            <a:ext cx="7072452" cy="50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703" y="173736"/>
            <a:ext cx="10018713" cy="1752599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Booked Flights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91" y="1434488"/>
            <a:ext cx="8031290" cy="51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Topic: Database Design for Kayak.com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  <a:p>
            <a:r>
              <a:rPr lang="en-US" dirty="0"/>
              <a:t>Designed a system to allow Kayak.com to conduct its operations and provide the customers with various services such as Hotel bookings, Car rentals, bus and flight reservations</a:t>
            </a:r>
          </a:p>
          <a:p>
            <a:r>
              <a:rPr lang="en-US" dirty="0"/>
              <a:t>Customers can search for services, select the desired services and make payment for their booking</a:t>
            </a:r>
          </a:p>
          <a:p>
            <a:r>
              <a:rPr lang="en-US" dirty="0"/>
              <a:t>Customers can track their history while gaining bonus points for using Kayak</a:t>
            </a:r>
          </a:p>
        </p:txBody>
      </p:sp>
    </p:spTree>
    <p:extLst>
      <p:ext uri="{BB962C8B-B14F-4D97-AF65-F5344CB8AC3E}">
        <p14:creationId xmlns:p14="http://schemas.microsoft.com/office/powerpoint/2010/main" val="30652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Revenue Per Year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87" y="2121408"/>
            <a:ext cx="9788236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447" y="210312"/>
            <a:ext cx="10018713" cy="1752599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Revenue Per Month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5" y="1962911"/>
            <a:ext cx="10169352" cy="41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56062"/>
            <a:ext cx="10018713" cy="1752599"/>
          </a:xfrm>
        </p:spPr>
        <p:txBody>
          <a:bodyPr/>
          <a:lstStyle/>
          <a:p>
            <a:r>
              <a:rPr lang="en-US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Revenue By Service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1908661"/>
            <a:ext cx="10459179" cy="39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2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48056"/>
            <a:ext cx="10018713" cy="1752599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Flights above </a:t>
            </a:r>
            <a:r>
              <a:rPr lang="en-US" dirty="0" err="1" smtClean="0"/>
              <a:t>Avg</a:t>
            </a:r>
            <a:r>
              <a:rPr lang="en-US" dirty="0" smtClean="0"/>
              <a:t> Price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8" y="1845562"/>
            <a:ext cx="9641939" cy="45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365760"/>
            <a:ext cx="10018713" cy="1926335"/>
          </a:xfrm>
        </p:spPr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Active Promo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3" y="2027680"/>
            <a:ext cx="9143872" cy="44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48056"/>
            <a:ext cx="10018713" cy="1752599"/>
          </a:xfrm>
        </p:spPr>
        <p:txBody>
          <a:bodyPr/>
          <a:lstStyle/>
          <a:p>
            <a:r>
              <a:rPr lang="en-US" dirty="0"/>
              <a:t>Power BI </a:t>
            </a:r>
            <a:r>
              <a:rPr lang="en-US" dirty="0" smtClean="0"/>
              <a:t>Bookings Report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589" y="5570496"/>
            <a:ext cx="8101584" cy="126492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https://app.powerbi.com/groups/me/reports/a79f7d6a-fa74-4471-9373-ee92b302ae12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6" y="1562100"/>
            <a:ext cx="9107932" cy="40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719" y="295528"/>
            <a:ext cx="10018713" cy="1752599"/>
          </a:xfrm>
        </p:spPr>
        <p:txBody>
          <a:bodyPr/>
          <a:lstStyle/>
          <a:p>
            <a:r>
              <a:rPr lang="en-US" dirty="0" smtClean="0"/>
              <a:t>Power BI User Report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76424" y="5197095"/>
            <a:ext cx="10018713" cy="180441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app.powerbi.com/groups/me/reports/e541eb1b-3de6-47c8-9f5f-613da560e38b/ReportSection1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24" y="2048127"/>
            <a:ext cx="8706104" cy="33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1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429768"/>
            <a:ext cx="10018713" cy="1752599"/>
          </a:xfrm>
        </p:spPr>
        <p:txBody>
          <a:bodyPr/>
          <a:lstStyle/>
          <a:p>
            <a:r>
              <a:rPr lang="en-US" dirty="0"/>
              <a:t>Power BI </a:t>
            </a:r>
            <a:r>
              <a:rPr lang="en-US" dirty="0" smtClean="0"/>
              <a:t>Revenue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999" y="4916423"/>
            <a:ext cx="10018713" cy="312420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https://app.powerbi.com/groups/me/reports/a79f7d6a-fa74-4471-9373-ee92b302ae12/ReportSection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72" y="1800449"/>
            <a:ext cx="8063992" cy="38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70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599" y="2039112"/>
            <a:ext cx="10018713" cy="175259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history of users to determine which service is most popular, which flight route has most interest, which hotel has most interest etc.</a:t>
            </a:r>
          </a:p>
          <a:p>
            <a:r>
              <a:rPr lang="en-US" dirty="0"/>
              <a:t>Login history of users to determine the most popular days and time of site visit. Note no personal data of users is stored for analysis except user id</a:t>
            </a:r>
          </a:p>
          <a:p>
            <a:r>
              <a:rPr lang="en-US" dirty="0"/>
              <a:t>Booking data of users utilized to determine the most popular discount codes offered by Kayak along with the prices paid by customers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808" y="0"/>
            <a:ext cx="9488489" cy="1110343"/>
          </a:xfrm>
        </p:spPr>
        <p:txBody>
          <a:bodyPr/>
          <a:lstStyle/>
          <a:p>
            <a:r>
              <a:rPr lang="en-US" dirty="0"/>
              <a:t>Database ERD Snapshot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33749" y="1005569"/>
            <a:ext cx="7467749" cy="314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3749" y="3897522"/>
            <a:ext cx="74332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809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808" y="0"/>
            <a:ext cx="9488489" cy="1110343"/>
          </a:xfrm>
        </p:spPr>
        <p:txBody>
          <a:bodyPr/>
          <a:lstStyle/>
          <a:p>
            <a:r>
              <a:rPr lang="en-US" dirty="0"/>
              <a:t>Database ERD Snapshot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12085" y="1178619"/>
            <a:ext cx="10206851" cy="472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98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Implementation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Computed Columns</a:t>
            </a:r>
          </a:p>
          <a:p>
            <a:r>
              <a:rPr lang="en-US" dirty="0"/>
              <a:t>Table Column </a:t>
            </a:r>
            <a:r>
              <a:rPr lang="en-US" dirty="0" smtClean="0"/>
              <a:t>Encryption</a:t>
            </a:r>
          </a:p>
          <a:p>
            <a:r>
              <a:rPr lang="en-US" dirty="0" smtClean="0"/>
              <a:t>Triggers</a:t>
            </a:r>
            <a:endParaRPr lang="en-US" dirty="0"/>
          </a:p>
          <a:p>
            <a:r>
              <a:rPr lang="en-US" dirty="0" smtClean="0"/>
              <a:t>Unique Constraints</a:t>
            </a:r>
            <a:endParaRPr lang="en-US" dirty="0"/>
          </a:p>
          <a:p>
            <a:r>
              <a:rPr lang="en-US" dirty="0" smtClean="0"/>
              <a:t>Table level constraints</a:t>
            </a:r>
          </a:p>
          <a:p>
            <a:r>
              <a:rPr lang="en-US" dirty="0" smtClean="0"/>
              <a:t>Pivot</a:t>
            </a:r>
          </a:p>
          <a:p>
            <a:r>
              <a:rPr lang="en-US" dirty="0" smtClean="0"/>
              <a:t>Views</a:t>
            </a:r>
          </a:p>
          <a:p>
            <a:r>
              <a:rPr lang="en-US" dirty="0" smtClean="0"/>
              <a:t>Stored </a:t>
            </a:r>
            <a:r>
              <a:rPr lang="en-US" dirty="0"/>
              <a:t>Procedures</a:t>
            </a:r>
          </a:p>
        </p:txBody>
      </p:sp>
    </p:spTree>
    <p:extLst>
      <p:ext uri="{BB962C8B-B14F-4D97-AF65-F5344CB8AC3E}">
        <p14:creationId xmlns:p14="http://schemas.microsoft.com/office/powerpoint/2010/main" val="29526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Computed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Calculating age of Passenger from DOB</a:t>
            </a:r>
          </a:p>
          <a:p>
            <a:r>
              <a:rPr lang="en-US" dirty="0" smtClean="0"/>
              <a:t>alter </a:t>
            </a:r>
            <a:r>
              <a:rPr lang="en-US" dirty="0"/>
              <a:t>table Passenger add Age as CONVERT(</a:t>
            </a:r>
            <a:r>
              <a:rPr lang="en-US" dirty="0" err="1"/>
              <a:t>int,DATEDIFF</a:t>
            </a:r>
            <a:r>
              <a:rPr lang="en-US" dirty="0"/>
              <a:t>(</a:t>
            </a:r>
            <a:r>
              <a:rPr lang="en-US" dirty="0" err="1"/>
              <a:t>hour,DOB,GETDATE</a:t>
            </a:r>
            <a:r>
              <a:rPr lang="en-US" dirty="0"/>
              <a:t>())/8766) ;</a:t>
            </a:r>
          </a:p>
        </p:txBody>
      </p:sp>
    </p:spTree>
    <p:extLst>
      <p:ext uri="{BB962C8B-B14F-4D97-AF65-F5344CB8AC3E}">
        <p14:creationId xmlns:p14="http://schemas.microsoft.com/office/powerpoint/2010/main" val="19404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Calculating final payable amount and Bonus Points Earned by Customer</a:t>
            </a:r>
          </a:p>
          <a:p>
            <a:r>
              <a:rPr lang="en-US" dirty="0" smtClean="0"/>
              <a:t>alter </a:t>
            </a:r>
            <a:r>
              <a:rPr lang="en-US" dirty="0"/>
              <a:t>table </a:t>
            </a:r>
            <a:r>
              <a:rPr lang="en-US" dirty="0" smtClean="0"/>
              <a:t>bookings</a:t>
            </a:r>
          </a:p>
          <a:p>
            <a:r>
              <a:rPr lang="en-US" dirty="0" smtClean="0"/>
              <a:t>add </a:t>
            </a:r>
            <a:r>
              <a:rPr lang="en-US" dirty="0" err="1"/>
              <a:t>FareQuote</a:t>
            </a:r>
            <a:r>
              <a:rPr lang="en-US" dirty="0"/>
              <a:t> as </a:t>
            </a:r>
            <a:r>
              <a:rPr lang="en-US" dirty="0" err="1" smtClean="0"/>
              <a:t>ServiceFees+ServiceTax</a:t>
            </a:r>
            <a:r>
              <a:rPr lang="en-US" dirty="0" smtClean="0"/>
              <a:t>;</a:t>
            </a:r>
          </a:p>
          <a:p>
            <a:r>
              <a:rPr lang="en-US" dirty="0" smtClean="0"/>
              <a:t>alter </a:t>
            </a:r>
            <a:r>
              <a:rPr lang="en-US" dirty="0"/>
              <a:t>table </a:t>
            </a:r>
            <a:r>
              <a:rPr lang="en-US" dirty="0" smtClean="0"/>
              <a:t>bookings</a:t>
            </a:r>
          </a:p>
          <a:p>
            <a:r>
              <a:rPr lang="en-US" dirty="0" smtClean="0"/>
              <a:t>add </a:t>
            </a:r>
            <a:r>
              <a:rPr lang="en-US" dirty="0" err="1"/>
              <a:t>BonusPointsEarned</a:t>
            </a:r>
            <a:r>
              <a:rPr lang="en-US" dirty="0"/>
              <a:t> as 0.1*</a:t>
            </a:r>
            <a:r>
              <a:rPr lang="en-US" dirty="0" err="1"/>
              <a:t>CalculatedFare</a:t>
            </a:r>
            <a:r>
              <a:rPr lang="en-US" dirty="0" smtClean="0"/>
              <a:t>;</a:t>
            </a:r>
          </a:p>
          <a:p>
            <a:r>
              <a:rPr lang="en-US" dirty="0" smtClean="0"/>
              <a:t>alter </a:t>
            </a:r>
            <a:r>
              <a:rPr lang="en-US" dirty="0"/>
              <a:t>table </a:t>
            </a:r>
            <a:r>
              <a:rPr lang="en-US" dirty="0" smtClean="0"/>
              <a:t>bookings</a:t>
            </a:r>
          </a:p>
          <a:p>
            <a:r>
              <a:rPr lang="en-US" dirty="0" smtClean="0"/>
              <a:t>add </a:t>
            </a:r>
            <a:r>
              <a:rPr lang="en-US" dirty="0" err="1"/>
              <a:t>BonusPointEarnDate</a:t>
            </a:r>
            <a:r>
              <a:rPr lang="en-US" dirty="0"/>
              <a:t> as </a:t>
            </a:r>
            <a:r>
              <a:rPr lang="en-US" dirty="0" err="1"/>
              <a:t>BookingDate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888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Column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CREATE MASTER KEYENCRYPTION BY PASSWORD = 'Group3Password</a:t>
            </a:r>
            <a:r>
              <a:rPr lang="en-US" dirty="0" smtClean="0"/>
              <a:t>';</a:t>
            </a:r>
          </a:p>
          <a:p>
            <a:r>
              <a:rPr lang="en-US" dirty="0" smtClean="0"/>
              <a:t>CREATE </a:t>
            </a:r>
            <a:r>
              <a:rPr lang="en-US" dirty="0"/>
              <a:t>CERTIFICATE </a:t>
            </a:r>
            <a:r>
              <a:rPr lang="en-US" dirty="0" err="1"/>
              <a:t>TestCertificateWITH</a:t>
            </a:r>
            <a:r>
              <a:rPr lang="en-US" dirty="0"/>
              <a:t> SUBJECT = '</a:t>
            </a:r>
            <a:r>
              <a:rPr lang="en-US" dirty="0" err="1"/>
              <a:t>MYProject</a:t>
            </a:r>
            <a:r>
              <a:rPr lang="en-US" dirty="0"/>
              <a:t> </a:t>
            </a:r>
            <a:r>
              <a:rPr lang="en-US" dirty="0" err="1"/>
              <a:t>Certificate',EXPIRY_DATE</a:t>
            </a:r>
            <a:r>
              <a:rPr lang="en-US" dirty="0"/>
              <a:t> = '2020-10-31</a:t>
            </a:r>
            <a:r>
              <a:rPr lang="en-US" dirty="0" smtClean="0"/>
              <a:t>';</a:t>
            </a:r>
          </a:p>
          <a:p>
            <a:r>
              <a:rPr lang="en-US" dirty="0" smtClean="0"/>
              <a:t>CREATE </a:t>
            </a:r>
            <a:r>
              <a:rPr lang="en-US" dirty="0"/>
              <a:t>SYMMETRIC KEY </a:t>
            </a:r>
            <a:r>
              <a:rPr lang="en-US" dirty="0" err="1"/>
              <a:t>TestSymmetricKeyWITH</a:t>
            </a:r>
            <a:r>
              <a:rPr lang="en-US" dirty="0"/>
              <a:t> ALGORITHM = AES_128ENCRYPTION BY CERTIFICATE </a:t>
            </a:r>
            <a:r>
              <a:rPr lang="en-US" dirty="0" err="1"/>
              <a:t>TestCertificate</a:t>
            </a:r>
            <a:r>
              <a:rPr lang="en-US" dirty="0" smtClean="0"/>
              <a:t>;</a:t>
            </a:r>
          </a:p>
          <a:p>
            <a:r>
              <a:rPr lang="en-US" dirty="0" smtClean="0"/>
              <a:t>OPEN </a:t>
            </a:r>
            <a:r>
              <a:rPr lang="en-US" dirty="0"/>
              <a:t>SYMMETRIC KEY </a:t>
            </a:r>
            <a:r>
              <a:rPr lang="en-US" dirty="0" err="1"/>
              <a:t>TestSymmetricKeyDECRYPTION</a:t>
            </a:r>
            <a:r>
              <a:rPr lang="en-US" dirty="0"/>
              <a:t> BY </a:t>
            </a:r>
            <a:r>
              <a:rPr lang="en-US" dirty="0" smtClean="0"/>
              <a:t>CERTIFICATE </a:t>
            </a:r>
            <a:r>
              <a:rPr lang="en-US" dirty="0" err="1" smtClean="0"/>
              <a:t>TestCertificate</a:t>
            </a:r>
            <a:r>
              <a:rPr lang="en-US" dirty="0" smtClean="0"/>
              <a:t>;</a:t>
            </a:r>
          </a:p>
          <a:p>
            <a:r>
              <a:rPr lang="en-US" dirty="0" smtClean="0"/>
              <a:t>ALTER </a:t>
            </a:r>
            <a:r>
              <a:rPr lang="en-US" dirty="0"/>
              <a:t>TABLE </a:t>
            </a:r>
            <a:r>
              <a:rPr lang="en-US" dirty="0" err="1" smtClean="0"/>
              <a:t>UserAccount</a:t>
            </a:r>
            <a:r>
              <a:rPr lang="en-US" dirty="0" smtClean="0"/>
              <a:t> ADD </a:t>
            </a:r>
            <a:r>
              <a:rPr lang="en-US" dirty="0"/>
              <a:t>password2 </a:t>
            </a:r>
            <a:r>
              <a:rPr lang="en-US" dirty="0" err="1"/>
              <a:t>varbinary</a:t>
            </a:r>
            <a:r>
              <a:rPr lang="en-US" dirty="0"/>
              <a:t>(250</a:t>
            </a:r>
            <a:r>
              <a:rPr lang="en-US" dirty="0" smtClean="0"/>
              <a:t>);</a:t>
            </a:r>
          </a:p>
          <a:p>
            <a:r>
              <a:rPr lang="en-US" dirty="0" smtClean="0"/>
              <a:t>UPDATE </a:t>
            </a:r>
            <a:r>
              <a:rPr lang="en-US" dirty="0" err="1"/>
              <a:t>UserAccountSET</a:t>
            </a:r>
            <a:r>
              <a:rPr lang="en-US" dirty="0"/>
              <a:t> password2 = CONVERT(</a:t>
            </a:r>
            <a:r>
              <a:rPr lang="en-US" dirty="0" err="1"/>
              <a:t>varbinary</a:t>
            </a:r>
            <a:r>
              <a:rPr lang="en-US" dirty="0"/>
              <a:t>(MAX),password</a:t>
            </a:r>
            <a:r>
              <a:rPr lang="en-US" dirty="0" smtClean="0"/>
              <a:t>);</a:t>
            </a:r>
          </a:p>
          <a:p>
            <a:r>
              <a:rPr lang="en-US" dirty="0" smtClean="0"/>
              <a:t>ALTER </a:t>
            </a:r>
            <a:r>
              <a:rPr lang="en-US" dirty="0"/>
              <a:t>TABLE </a:t>
            </a:r>
            <a:r>
              <a:rPr lang="en-US" dirty="0" err="1" smtClean="0"/>
              <a:t>UserAccount</a:t>
            </a:r>
            <a:r>
              <a:rPr lang="en-US" dirty="0" smtClean="0"/>
              <a:t> DROP </a:t>
            </a:r>
            <a:r>
              <a:rPr lang="en-US" dirty="0"/>
              <a:t>COLUMN </a:t>
            </a:r>
            <a:r>
              <a:rPr lang="en-US" dirty="0" smtClean="0"/>
              <a:t>password;</a:t>
            </a:r>
          </a:p>
          <a:p>
            <a:r>
              <a:rPr lang="en-US" dirty="0" err="1" smtClean="0"/>
              <a:t>sp_RENAME</a:t>
            </a:r>
            <a:r>
              <a:rPr lang="en-US" dirty="0" smtClean="0"/>
              <a:t> </a:t>
            </a:r>
            <a:r>
              <a:rPr lang="en-US" dirty="0"/>
              <a:t>'</a:t>
            </a:r>
            <a:r>
              <a:rPr lang="en-US" dirty="0" err="1"/>
              <a:t>UserAccount</a:t>
            </a:r>
            <a:r>
              <a:rPr lang="en-US" dirty="0"/>
              <a:t>.[password2]' , 'Password', 'COLUMN</a:t>
            </a:r>
            <a:r>
              <a:rPr lang="en-US" dirty="0" smtClean="0"/>
              <a:t>';</a:t>
            </a:r>
          </a:p>
          <a:p>
            <a:endParaRPr lang="en-US" dirty="0"/>
          </a:p>
          <a:p>
            <a:r>
              <a:rPr lang="en-US" dirty="0" smtClean="0"/>
              <a:t>Also Added Encryption for Card Number, Card PIN and Card CVV  in </a:t>
            </a:r>
            <a:r>
              <a:rPr lang="en-US" dirty="0" err="1" smtClean="0"/>
              <a:t>DebitCardPayment</a:t>
            </a:r>
            <a:r>
              <a:rPr lang="en-US" dirty="0"/>
              <a:t> </a:t>
            </a:r>
            <a:r>
              <a:rPr lang="en-US" dirty="0" smtClean="0"/>
              <a:t>and Credit Card Payment.</a:t>
            </a:r>
          </a:p>
          <a:p>
            <a:r>
              <a:rPr lang="en-US" dirty="0" smtClean="0"/>
              <a:t>Also Encrypted Account Number in </a:t>
            </a:r>
            <a:r>
              <a:rPr lang="en-US" dirty="0" err="1" smtClean="0"/>
              <a:t>AccountPay</a:t>
            </a:r>
            <a:r>
              <a:rPr lang="en-US" dirty="0" smtClean="0"/>
              <a:t> along with </a:t>
            </a:r>
            <a:r>
              <a:rPr lang="en-US" dirty="0" err="1" smtClean="0"/>
              <a:t>PayPalAccount</a:t>
            </a:r>
            <a:r>
              <a:rPr lang="en-US" dirty="0" smtClean="0"/>
              <a:t> details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867</TotalTime>
  <Words>442</Words>
  <Application>Microsoft Macintosh PowerPoint</Application>
  <PresentationFormat>Widescreen</PresentationFormat>
  <Paragraphs>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Narrow</vt:lpstr>
      <vt:lpstr>Calibri</vt:lpstr>
      <vt:lpstr>Corbel</vt:lpstr>
      <vt:lpstr>Mangal</vt:lpstr>
      <vt:lpstr>Arial</vt:lpstr>
      <vt:lpstr>Parallax</vt:lpstr>
      <vt:lpstr>  INFO 6210 DATA MANAGEMENT AND  DATABASE DESIGN</vt:lpstr>
      <vt:lpstr>Project Topic: Database Design for Kayak.com</vt:lpstr>
      <vt:lpstr>Features used for Analysis</vt:lpstr>
      <vt:lpstr>Database ERD Snapshot</vt:lpstr>
      <vt:lpstr>Database ERD Snapshot</vt:lpstr>
      <vt:lpstr>Database Implementation Features</vt:lpstr>
      <vt:lpstr>Computed Columns</vt:lpstr>
      <vt:lpstr>Computed Columns</vt:lpstr>
      <vt:lpstr>Table Column Encryption</vt:lpstr>
      <vt:lpstr>Triggers</vt:lpstr>
      <vt:lpstr>Unique Constraints</vt:lpstr>
      <vt:lpstr>Pivot</vt:lpstr>
      <vt:lpstr>Stored Procedure - Hotels</vt:lpstr>
      <vt:lpstr>Stored Procedure - Flight</vt:lpstr>
      <vt:lpstr>Stored Procedure - Bus</vt:lpstr>
      <vt:lpstr>Views – Booked Buses</vt:lpstr>
      <vt:lpstr>Views – Booked Cars</vt:lpstr>
      <vt:lpstr>Views – Booked Hotels</vt:lpstr>
      <vt:lpstr>Views – Booked Flights</vt:lpstr>
      <vt:lpstr>Views – Revenue Per Year</vt:lpstr>
      <vt:lpstr>Views – Revenue Per Month</vt:lpstr>
      <vt:lpstr>Views – Revenue By Service </vt:lpstr>
      <vt:lpstr>Views – Flights above Avg Price</vt:lpstr>
      <vt:lpstr>Views – Active Promo Codes</vt:lpstr>
      <vt:lpstr>Power BI Bookings Report </vt:lpstr>
      <vt:lpstr>Power BI User Report</vt:lpstr>
      <vt:lpstr>Power BI Revenue Report</vt:lpstr>
      <vt:lpstr>Thank You!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INFO 6210 DATA MANAGEMENT AND  DATABASE DESIGN</dc:title>
  <dc:creator>Richa Bhatia</dc:creator>
  <cp:lastModifiedBy>Bhatia, Richa</cp:lastModifiedBy>
  <cp:revision>105</cp:revision>
  <dcterms:created xsi:type="dcterms:W3CDTF">2017-07-30T18:35:57Z</dcterms:created>
  <dcterms:modified xsi:type="dcterms:W3CDTF">2017-08-04T00:29:45Z</dcterms:modified>
</cp:coreProperties>
</file>